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61" r:id="rId1"/>
  </p:sldMasterIdLst>
  <p:notesMasterIdLst>
    <p:notesMasterId r:id="rId25"/>
  </p:notesMasterIdLst>
  <p:handoutMasterIdLst>
    <p:handoutMasterId r:id="rId26"/>
  </p:handoutMasterIdLst>
  <p:sldIdLst>
    <p:sldId id="292" r:id="rId2"/>
    <p:sldId id="293" r:id="rId3"/>
    <p:sldId id="268" r:id="rId4"/>
    <p:sldId id="269" r:id="rId5"/>
    <p:sldId id="281" r:id="rId6"/>
    <p:sldId id="282" r:id="rId7"/>
    <p:sldId id="283" r:id="rId8"/>
    <p:sldId id="284" r:id="rId9"/>
    <p:sldId id="285" r:id="rId10"/>
    <p:sldId id="263" r:id="rId11"/>
    <p:sldId id="286" r:id="rId12"/>
    <p:sldId id="287" r:id="rId13"/>
    <p:sldId id="288" r:id="rId14"/>
    <p:sldId id="289" r:id="rId15"/>
    <p:sldId id="290" r:id="rId16"/>
    <p:sldId id="291" r:id="rId17"/>
    <p:sldId id="270" r:id="rId18"/>
    <p:sldId id="271" r:id="rId19"/>
    <p:sldId id="279" r:id="rId20"/>
    <p:sldId id="280" r:id="rId21"/>
    <p:sldId id="272" r:id="rId22"/>
    <p:sldId id="276" r:id="rId23"/>
    <p:sldId id="262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Exo 2" pitchFamily="2" charset="77"/>
      <p:regular r:id="rId31"/>
      <p:bold r:id="rId32"/>
      <p:italic r:id="rId33"/>
      <p:boldItalic r:id="rId34"/>
    </p:embeddedFont>
    <p:embeddedFont>
      <p:font typeface="Franklin Gothic Medium" panose="020B0603020102020204" pitchFamily="34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1"/>
    <p:restoredTop sz="94717"/>
  </p:normalViewPr>
  <p:slideViewPr>
    <p:cSldViewPr snapToGrid="0" snapToObjects="1">
      <p:cViewPr varScale="1">
        <p:scale>
          <a:sx n="135" d="100"/>
          <a:sy n="135" d="100"/>
        </p:scale>
        <p:origin x="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269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FF53A-6945-F44A-9D76-3D92A21463B0}" type="datetimeFigureOut">
              <a:rPr lang="en-US" smtClean="0"/>
              <a:t>7/9/19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841D-2925-834F-996E-842B5750C6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2B833-E4F6-F242-BAA0-F5BE939A588D}" type="datetimeFigureOut">
              <a:rPr lang="en-US" smtClean="0"/>
              <a:t>7/9/19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575B9-DC01-304A-9418-33C84E8F4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3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074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309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43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309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84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551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49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059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265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507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418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177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964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1574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51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36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231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50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395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593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60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33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33" y="1"/>
            <a:ext cx="12228533" cy="6857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5112480"/>
            <a:ext cx="2275904" cy="534943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69220"/>
            <a:ext cx="5168900" cy="334100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1" i="0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350" y="286591"/>
            <a:ext cx="11156950" cy="1649412"/>
          </a:xfr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Keep Titles Short and Simple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350" y="1948431"/>
            <a:ext cx="11156950" cy="1148737"/>
          </a:xfr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Fitting subtitles on one line is preferable as well.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3684578"/>
            <a:ext cx="5168900" cy="1079445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0" i="0" baseline="0">
                <a:solidFill>
                  <a:schemeClr val="bg1"/>
                </a:solidFill>
                <a:latin typeface="+mn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  <a:p>
            <a:pPr lvl="0"/>
            <a:r>
              <a:rPr lang="en-US" dirty="0"/>
              <a:t>Event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377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" y="72000"/>
            <a:ext cx="119988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71999" y="939114"/>
            <a:ext cx="11998799" cy="5313405"/>
          </a:xfrm>
        </p:spPr>
        <p:txBody>
          <a:bodyPr/>
          <a:lstStyle/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6221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2" y="0"/>
            <a:ext cx="12188952" cy="6874801"/>
          </a:xfrm>
          <a:prstGeom prst="rect">
            <a:avLst/>
          </a:prstGeom>
        </p:spPr>
      </p:pic>
      <p:sp>
        <p:nvSpPr>
          <p:cNvPr id="22" name="Rectángulo 6"/>
          <p:cNvSpPr/>
          <p:nvPr userDrawn="1"/>
        </p:nvSpPr>
        <p:spPr>
          <a:xfrm>
            <a:off x="1" y="1978090"/>
            <a:ext cx="12185649" cy="2836506"/>
          </a:xfrm>
          <a:prstGeom prst="rect">
            <a:avLst/>
          </a:prstGeom>
          <a:pattFill prst="wdUpDiag">
            <a:fgClr>
              <a:srgbClr val="D40003"/>
            </a:fgClr>
            <a:bgClr>
              <a:srgbClr val="E32000"/>
            </a:bgClr>
          </a:pattFill>
          <a:ln>
            <a:noFill/>
          </a:ln>
          <a:effectLst>
            <a:innerShdw blurRad="63500" dir="54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2" y="0"/>
            <a:ext cx="12188952" cy="6874801"/>
          </a:xfrm>
          <a:prstGeom prst="rect">
            <a:avLst/>
          </a:prstGeom>
        </p:spPr>
      </p:pic>
      <p:sp>
        <p:nvSpPr>
          <p:cNvPr id="10" name="Rectángulo 6"/>
          <p:cNvSpPr/>
          <p:nvPr/>
        </p:nvSpPr>
        <p:spPr>
          <a:xfrm>
            <a:off x="1" y="1978090"/>
            <a:ext cx="12185649" cy="2836506"/>
          </a:xfrm>
          <a:prstGeom prst="rect">
            <a:avLst/>
          </a:prstGeom>
          <a:pattFill prst="wdUpDiag">
            <a:fgClr>
              <a:srgbClr val="D40003"/>
            </a:fgClr>
            <a:bgClr>
              <a:srgbClr val="E32000"/>
            </a:bgClr>
          </a:pattFill>
          <a:ln>
            <a:noFill/>
          </a:ln>
          <a:effectLst>
            <a:innerShdw blurRad="63500" dir="54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0" y="2075974"/>
            <a:ext cx="11360150" cy="1355725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50" y="3531328"/>
            <a:ext cx="11360150" cy="11128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03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36" y="3020423"/>
            <a:ext cx="856488" cy="8534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893207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68690" y="2970090"/>
            <a:ext cx="4731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DATABASE PERFORMANCE</a:t>
            </a:r>
          </a:p>
          <a:p>
            <a:r>
              <a:rPr lang="en-US" sz="2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MATTERS</a:t>
            </a: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 dirty="0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 dirty="0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 dirty="0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21" name="Picture 2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 dirty="0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25" name="Picture 24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27" name="Straight Connector 26"/>
          <p:cNvCxnSpPr/>
          <p:nvPr userDrawn="1"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4487823" y="2970089"/>
            <a:ext cx="6481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Champions of Unbiased </a:t>
            </a:r>
            <a:b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</a:br>
            <a: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Open Source Database Solutions</a:t>
            </a:r>
          </a:p>
        </p:txBody>
      </p:sp>
    </p:spTree>
    <p:extLst>
      <p:ext uri="{BB962C8B-B14F-4D97-AF65-F5344CB8AC3E}">
        <p14:creationId xmlns:p14="http://schemas.microsoft.com/office/powerpoint/2010/main" val="181038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lumn Wide">
  <p:cSld name="1_Single Column W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44000" y="52466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44000" y="963827"/>
            <a:ext cx="11879999" cy="5181386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30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44000" y="14119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44000" y="1210962"/>
            <a:ext cx="11880000" cy="481661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-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39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44000" y="52465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43999" y="976184"/>
            <a:ext cx="11879999" cy="5291576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809807" y="6267760"/>
            <a:ext cx="245403" cy="22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D7D7"/>
              </a:buClr>
              <a:buSzPts val="1000"/>
              <a:buFont typeface="Arial"/>
              <a:buNone/>
              <a:defRPr sz="10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D7D7"/>
              </a:buClr>
              <a:buSzPts val="1000"/>
              <a:buFont typeface="Arial"/>
              <a:buNone/>
              <a:defRPr sz="10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D7D7"/>
              </a:buClr>
              <a:buSzPts val="1000"/>
              <a:buFont typeface="Arial"/>
              <a:buNone/>
              <a:defRPr sz="10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D7D7"/>
              </a:buClr>
              <a:buSzPts val="1000"/>
              <a:buFont typeface="Arial"/>
              <a:buNone/>
              <a:defRPr sz="10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D7D7"/>
              </a:buClr>
              <a:buSzPts val="1000"/>
              <a:buFont typeface="Arial"/>
              <a:buNone/>
              <a:defRPr sz="10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D7D7"/>
              </a:buClr>
              <a:buSzPts val="1000"/>
              <a:buFont typeface="Arial"/>
              <a:buNone/>
              <a:defRPr sz="10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D7D7"/>
              </a:buClr>
              <a:buSzPts val="1000"/>
              <a:buFont typeface="Arial"/>
              <a:buNone/>
              <a:defRPr sz="10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D7D7"/>
              </a:buClr>
              <a:buSzPts val="1000"/>
              <a:buFont typeface="Arial"/>
              <a:buNone/>
              <a:defRPr sz="10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D7D7"/>
              </a:buClr>
              <a:buSzPts val="1000"/>
              <a:buFont typeface="Arial"/>
              <a:buNone/>
              <a:defRPr sz="1000">
                <a:solidFill>
                  <a:srgbClr val="D7D7D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7189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3" y="2588282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3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90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" y="72000"/>
            <a:ext cx="12000551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" y="936203"/>
            <a:ext cx="12000550" cy="53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Third-level bullet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771" y="6330950"/>
            <a:ext cx="1553417" cy="36512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084774" y="6397600"/>
            <a:ext cx="182478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/>
              <a:t>© 2019 Percona</a:t>
            </a:r>
            <a:endParaRPr lang="en-US" sz="900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72000" y="875566"/>
            <a:ext cx="1198799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03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8" r:id="rId4"/>
    <p:sldLayoutId id="2147483770" r:id="rId5"/>
    <p:sldLayoutId id="2147483771" r:id="rId6"/>
    <p:sldLayoutId id="2147483773" r:id="rId7"/>
    <p:sldLayoutId id="214748377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2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85000"/>
        <a:buFontTx/>
        <a:buNone/>
        <a:defRPr sz="32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2"/>
        </a:buClr>
        <a:buSzPct val="100000"/>
        <a:buFont typeface=".LucidaGrandeUI" charset="0"/>
        <a:buChar char="▪"/>
        <a:defRPr sz="28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04813" indent="-210312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tx1">
            <a:lumMod val="75000"/>
            <a:lumOff val="25000"/>
          </a:schemeClr>
        </a:buClr>
        <a:buSzPct val="100000"/>
        <a:buFont typeface=".AppleSystemUIFont" charset="-120"/>
        <a:buChar char="•"/>
        <a:tabLst/>
        <a:defRPr sz="2400" i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594360" indent="-1651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100000"/>
        <a:buFont typeface=".LucidaGrandeUI" charset="0"/>
        <a:buChar char="▪"/>
        <a:tabLst/>
        <a:defRPr sz="2000" kern="1200" baseline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777240" indent="-17145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tx1">
            <a:lumMod val="75000"/>
            <a:lumOff val="25000"/>
          </a:schemeClr>
        </a:buClr>
        <a:buSzPct val="90000"/>
        <a:buFont typeface="Arial" charset="0"/>
        <a:buChar char="•"/>
        <a:tabLst/>
        <a:defRPr sz="1600" i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.i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培训PPT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5880"/>
            <a:ext cx="12282805" cy="6913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2329" y="4227830"/>
            <a:ext cx="1104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“使用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外部数据包装器连接异构数据库”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065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>
          <a:xfrm>
            <a:off x="0" y="-173194"/>
            <a:ext cx="10515600" cy="1373379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 Setup </a:t>
            </a:r>
            <a:r>
              <a:rPr lang="en-US" sz="3000" dirty="0" err="1"/>
              <a:t>clickhousedb_fdw</a:t>
            </a:r>
            <a:r>
              <a:rPr lang="en-US" sz="3000" dirty="0"/>
              <a:t> (</a:t>
            </a:r>
            <a:r>
              <a:rPr lang="en-US" sz="3000" dirty="0" err="1"/>
              <a:t>ClickHouse</a:t>
            </a:r>
            <a:r>
              <a:rPr lang="en-US" sz="3000" dirty="0"/>
              <a:t>)</a:t>
            </a:r>
          </a:p>
        </p:txBody>
      </p:sp>
      <p:sp>
        <p:nvSpPr>
          <p:cNvPr id="236" name="Google Shape;236;p20"/>
          <p:cNvSpPr/>
          <p:nvPr/>
        </p:nvSpPr>
        <p:spPr>
          <a:xfrm>
            <a:off x="108000" y="972000"/>
            <a:ext cx="11880000" cy="6040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EXTENSION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clickhousedb_fdw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/>
          </a:p>
        </p:txBody>
      </p:sp>
      <p:sp>
        <p:nvSpPr>
          <p:cNvPr id="237" name="Google Shape;237;p20"/>
          <p:cNvSpPr/>
          <p:nvPr/>
        </p:nvSpPr>
        <p:spPr>
          <a:xfrm>
            <a:off x="108000" y="1742829"/>
            <a:ext cx="11880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clickhouse_svr</a:t>
            </a:r>
            <a:endParaRPr sz="1600" b="0" i="1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 DATA WRAPPER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clickhousedb_fdw</a:t>
            </a:r>
            <a:endParaRPr sz="16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dbname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'</a:t>
            </a:r>
            <a:r>
              <a:rPr lang="en-US" sz="1600" b="0" i="1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test_database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’,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driver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'/use/lib/</a:t>
            </a:r>
            <a:r>
              <a:rPr lang="en-US" sz="1600" b="0" i="1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libclickhouseodbc.so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US" sz="19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9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108000" y="3171530"/>
            <a:ext cx="11880000" cy="9522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 MAPPING FOR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</a:t>
            </a:r>
            <a:endParaRPr lang="en-US" sz="16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buClr>
                <a:srgbClr val="1C28BE"/>
              </a:buClr>
              <a:buSzPts val="1900"/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SERVER </a:t>
            </a:r>
            <a:r>
              <a:rPr lang="en-US" sz="1600" i="1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clickhouse_svr</a:t>
            </a:r>
            <a:endParaRPr lang="en-US" sz="1600" i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clickhouse_user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’,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password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clickhouse_pass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108000" y="4290646"/>
            <a:ext cx="11880000" cy="17632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clickhouse_tbl_ontime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6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Year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Quarter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Month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…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clickhouse_svr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OPTIONS (</a:t>
            </a:r>
            <a:r>
              <a:rPr lang="en-US" sz="1600" b="1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ontime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’)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Exo 2"/>
              <a:buNone/>
            </a:pPr>
            <a:endParaRPr sz="1600" b="0" i="1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25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SELECT Data From MySQL Using </a:t>
            </a:r>
            <a:r>
              <a:rPr lang="en-US" sz="3000" dirty="0" err="1"/>
              <a:t>mysqldb_fdw</a:t>
            </a:r>
            <a:r>
              <a:rPr lang="en-US" sz="3000" dirty="0"/>
              <a:t> 1/2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1"/>
          <p:cNvSpPr txBox="1">
            <a:spLocks noGrp="1"/>
          </p:cNvSpPr>
          <p:nvPr>
            <p:ph type="body" idx="1"/>
          </p:nvPr>
        </p:nvSpPr>
        <p:spPr>
          <a:xfrm>
            <a:off x="132000" y="972000"/>
            <a:ext cx="5806801" cy="51838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15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dirty="0">
                <a:latin typeface="Courier New"/>
                <a:ea typeface="Courier New"/>
                <a:cs typeface="Courier New"/>
                <a:sym typeface="Courier New"/>
              </a:rPr>
              <a:t> code |     name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------+---------------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AF   | Africa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AN   | Antarctica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AS   | Asia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EU   | Europe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NA   | North America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OC   | Oceania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 SA   | South America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(7 rows)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Arial"/>
              <a:buNone/>
            </a:pPr>
            <a:endParaRPr sz="1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6096000" y="972000"/>
            <a:ext cx="5964000" cy="51838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code, name, continent_code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mysql_tbl_countries </a:t>
            </a:r>
            <a:r>
              <a:rPr lang="en-US" sz="15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7;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5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code |         name         | continent_code 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------+----------------------+----------------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AD   | Andorra              | EU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AE   | United Arab Emirates | 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AF   | Afghanistan          | 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AG   | Antigua and Barbuda  | NA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AI   | Anguilla             | NA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AL   | Albania              | EU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AM   | Armenia              | 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(7 rows)</a:t>
            </a:r>
            <a:endParaRPr/>
          </a:p>
        </p:txBody>
      </p:sp>
      <p:sp>
        <p:nvSpPr>
          <p:cNvPr id="247" name="Google Shape;247;p21"/>
          <p:cNvSpPr txBox="1"/>
          <p:nvPr/>
        </p:nvSpPr>
        <p:spPr>
          <a:xfrm>
            <a:off x="1945565" y="5259817"/>
            <a:ext cx="38510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sym typeface="Quattrocento Sans"/>
              </a:rPr>
              <a:t>Data comes from MySQL Database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3048000" y="1276405"/>
            <a:ext cx="2370667" cy="36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sym typeface="Quattrocento Sans"/>
              </a:rPr>
              <a:t>Same table name exists in MySQL</a:t>
            </a:r>
            <a:endParaRPr sz="1200" dirty="0">
              <a:solidFill>
                <a:srgbClr val="FF0000"/>
              </a:solidFill>
            </a:endParaRPr>
          </a:p>
        </p:txBody>
      </p:sp>
      <p:cxnSp>
        <p:nvCxnSpPr>
          <p:cNvPr id="249" name="Google Shape;249;p21"/>
          <p:cNvCxnSpPr/>
          <p:nvPr/>
        </p:nvCxnSpPr>
        <p:spPr>
          <a:xfrm>
            <a:off x="2514600" y="4288971"/>
            <a:ext cx="675640" cy="896543"/>
          </a:xfrm>
          <a:prstGeom prst="straightConnector1">
            <a:avLst/>
          </a:prstGeom>
          <a:noFill/>
          <a:ln w="9525" cap="flat" cmpd="sng">
            <a:solidFill>
              <a:srgbClr val="E9361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21"/>
          <p:cNvCxnSpPr/>
          <p:nvPr/>
        </p:nvCxnSpPr>
        <p:spPr>
          <a:xfrm flipH="1">
            <a:off x="3871113" y="3779483"/>
            <a:ext cx="3161865" cy="1406031"/>
          </a:xfrm>
          <a:prstGeom prst="straightConnector1">
            <a:avLst/>
          </a:prstGeom>
          <a:noFill/>
          <a:ln w="9525" cap="flat" cmpd="sng">
            <a:solidFill>
              <a:srgbClr val="E9361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1" name="Google Shape;251;p21"/>
          <p:cNvSpPr/>
          <p:nvPr/>
        </p:nvSpPr>
        <p:spPr>
          <a:xfrm>
            <a:off x="3048000" y="991441"/>
            <a:ext cx="2370667" cy="29662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3180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107999" y="972000"/>
            <a:ext cx="11880000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country.code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country.name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continent.name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continent,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country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continent.code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country.continent_code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LIMIT 3;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Exo 2"/>
              <a:buNone/>
            </a:pPr>
            <a:endParaRPr sz="2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code |     name     |  name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------+--------------+--------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AO   | Angola       | Africa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BF   | Burkina Faso | Africa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   | Burundi      | Africa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(3 rows)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Exo 2"/>
              <a:buNone/>
            </a:pPr>
            <a:endParaRPr sz="2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SELECT Data From MySQL Using </a:t>
            </a:r>
            <a:r>
              <a:rPr lang="en-US" sz="3000" dirty="0" err="1"/>
              <a:t>mysqldb_fdw</a:t>
            </a:r>
            <a:r>
              <a:rPr lang="en-US" sz="3000" dirty="0"/>
              <a:t> 2/2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1334707" y="3894501"/>
            <a:ext cx="6263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sym typeface="Quattrocento Sans"/>
              </a:rPr>
              <a:t>Country name comes from </a:t>
            </a:r>
            <a:r>
              <a:rPr lang="en-US" sz="1200" dirty="0" err="1">
                <a:solidFill>
                  <a:srgbClr val="FF0000"/>
                </a:solidFill>
                <a:sym typeface="Quattrocento Sans"/>
              </a:rPr>
              <a:t>mysql_tbl_countries</a:t>
            </a:r>
            <a:r>
              <a:rPr lang="en-US" sz="1200" dirty="0">
                <a:solidFill>
                  <a:srgbClr val="FF0000"/>
                </a:solidFill>
                <a:sym typeface="Quattrocento Sans"/>
              </a:rPr>
              <a:t> table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1408401" y="2786014"/>
            <a:ext cx="1989555" cy="92803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4134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a."Year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", c1/c2 as value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(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 count(*)*1000 as c1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DepDelay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"&gt;10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"Year") 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INNER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(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 count(*) as c2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	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 ) b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a."Year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"=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 LIMIT 3;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Year  | value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------+-----------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1987  | 199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1988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| 654182000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(2 rows)</a:t>
            </a:r>
            <a:endParaRPr dirty="0"/>
          </a:p>
        </p:txBody>
      </p:sp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sz="3000" dirty="0"/>
              <a:t>SELECT Data From </a:t>
            </a:r>
            <a:r>
              <a:rPr lang="en-US" sz="3000" dirty="0" err="1"/>
              <a:t>Clickhouse</a:t>
            </a:r>
            <a:r>
              <a:rPr lang="en-US" sz="3000" dirty="0"/>
              <a:t> Using </a:t>
            </a:r>
            <a:r>
              <a:rPr lang="en-US" sz="3000" dirty="0" err="1"/>
              <a:t>clickhousedb_fdw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83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Join </a:t>
            </a:r>
            <a:r>
              <a:rPr lang="en-US" sz="3000" dirty="0" err="1"/>
              <a:t>ClickHouse</a:t>
            </a:r>
            <a:r>
              <a:rPr lang="en-US" sz="3000" dirty="0"/>
              <a:t>, MySQL and PostgreSQL Using FDW</a:t>
            </a:r>
            <a:endParaRPr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108000" y="972000"/>
            <a:ext cx="11880000" cy="53326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"Year",pg.code,"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pg.country_code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LEFT JOIN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pg_tbl_states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."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my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pg.country_code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LIMIT 3;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Year  | code | </a:t>
            </a:r>
            <a:r>
              <a:rPr lang="en-US" sz="2000" b="1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en-US" sz="2000" b="1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country_code</a:t>
            </a:r>
            <a:r>
              <a:rPr lang="en-US" sz="20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| 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------+------+-----------------+--------------+--------------------------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2011 | MO | Missouri | US | United States of America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2011 | MO | Missouri | US | United States of America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2011 | MO | Missouri | US | United States of America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(3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47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EXPLAIN: Join </a:t>
            </a:r>
            <a:r>
              <a:rPr lang="en-US" sz="3000" dirty="0" err="1"/>
              <a:t>ClickHouse</a:t>
            </a:r>
            <a:r>
              <a:rPr lang="en-US" sz="3000" dirty="0"/>
              <a:t>, MySQL and PostgreSQL</a:t>
            </a:r>
            <a:endParaRPr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108000" y="972000"/>
            <a:ext cx="11880000" cy="51013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"Year",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pg.code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"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pg.country_code,my.name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clickhouse_tbl_ontime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pg_tbl_states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."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155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my </a:t>
            </a:r>
            <a:r>
              <a:rPr lang="en-US" sz="155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pg.country_code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my.code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limit 3;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Exo 2"/>
              <a:buNone/>
            </a:pPr>
            <a:endParaRPr sz="155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-&gt; Hash Right Join (cost=10.00..1900.21 rows=5000 width=558)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Hash Cond: ((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)::text =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."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-&gt; Nested Loop Left Join (cost=10.00..1899.09 rows=295 width=532)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Join Filter: ((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pg.country_code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)::text = (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my.code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)::text)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-&gt; Seq Scan on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public.pg_tbl_states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(cost=0.00..1.59 rows=59 width=16)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-&gt; Materialize (cost=10.00..1015.00 rows=1000 width=528)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    -&gt; Foreign Scan on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public.mysql_tbl_countries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my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(cost=10.00..1010.00 rows=1000 width=528)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Remote query: 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`code`, `name` 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`</a:t>
            </a:r>
            <a:r>
              <a:rPr lang="en-US" sz="1550" b="1" i="0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`.`</a:t>
            </a:r>
            <a:r>
              <a:rPr lang="en-US" sz="1550" b="1" i="0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`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-&gt; Hash (cost=0.00..0.00 rows=0 width=36)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-&gt; Foreign Scan on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public.clickhouse_tbl_ontime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(cost=0.00..0.00 	       rows=0 width=36)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Output: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."Year", 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."</a:t>
            </a:r>
            <a:r>
              <a:rPr lang="en-US" sz="155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50"/>
              <a:buFont typeface="Courier New"/>
              <a:buNone/>
            </a:pPr>
            <a:r>
              <a:rPr lang="en-US" sz="155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Remote SQL: 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"Year", "</a:t>
            </a:r>
            <a:r>
              <a:rPr lang="en-US" sz="1550" b="1" i="0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OriginStateName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155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5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"default".</a:t>
            </a:r>
            <a:r>
              <a:rPr lang="en-US" sz="1550" b="1" i="0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ontime</a:t>
            </a:r>
            <a:endParaRPr sz="1550" b="1" i="0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480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Push Down – A Performance Feature</a:t>
            </a:r>
            <a:endParaRPr sz="26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180000" y="972000"/>
            <a:ext cx="11880000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Operator and function push down</a:t>
            </a:r>
            <a:endParaRPr dirty="0"/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Predicate push down</a:t>
            </a:r>
            <a:endParaRPr dirty="0"/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Aggregate push down</a:t>
            </a:r>
            <a:endParaRPr dirty="0"/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push down</a:t>
            </a:r>
            <a:endParaRPr dirty="0"/>
          </a:p>
          <a:p>
            <a:pPr marL="0" marR="0" lvl="0" indent="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099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PostgreSQL Foreign Data Wrapper - JOIN Push Down</a:t>
            </a:r>
            <a:r>
              <a:rPr lang="en-US" sz="26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89" name="Google Shape;289;p27"/>
          <p:cNvSpPr/>
          <p:nvPr/>
        </p:nvSpPr>
        <p:spPr>
          <a:xfrm>
            <a:off x="108000" y="972000"/>
            <a:ext cx="11880000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200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(VERBOSE, COST off)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 FROM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postgres_tbl_name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postgres_tbl_job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j.name_id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n.id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endParaRPr sz="2000" b="1" i="0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PLAN                                                                             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Foreign Scan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Output: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n.name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j.job_title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j.name_id</a:t>
            </a:r>
            <a:endParaRPr sz="2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Relations: 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public.postgres_tbl_job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j)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LEFT JOIN 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Remote SQL: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r2.id, r2.job_title, r2.name_id, r1.id, r1.name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FROM (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public.postgres_tbl_job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r2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20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r1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ON    (((r2.name_id &gt; r1.id))))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(4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2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PostgreSQL Foreign Data Wrapper - Aggregate Push Down</a:t>
            </a:r>
            <a:endParaRPr dirty="0"/>
          </a:p>
        </p:txBody>
      </p:sp>
      <p:sp>
        <p:nvSpPr>
          <p:cNvPr id="295" name="Google Shape;295;p28"/>
          <p:cNvSpPr/>
          <p:nvPr/>
        </p:nvSpPr>
        <p:spPr>
          <a:xfrm>
            <a:off x="108000" y="972000"/>
            <a:ext cx="11880000" cy="23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count(*)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postgres_tbl_name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Foreign Scan  (cost=108.53..152.69 rows=1 width=8)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Output: (count(*))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Relations: Aggregate on 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Remote SQL: SELECT count(*) FROM </a:t>
            </a:r>
            <a:r>
              <a:rPr lang="en-US" sz="14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public.postgres_tbl_name</a:t>
            </a:r>
            <a:endParaRPr sz="1400" b="1" i="0" u="none" strike="noStrike" cap="none" dirty="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(4 rows)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sz="14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108000" y="3430800"/>
            <a:ext cx="11880000" cy="25930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=#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VERBOSE 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count(*)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Aggregate  (cost=1012.50..1012.51 rows=1 width=8)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Output: count(*)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-&gt;  Foreign Scan on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public.mysql_tbl_continents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(cost=10.00..1010.00 rows=1000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Output: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continent_id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continent_name</a:t>
            </a:r>
            <a:endParaRPr sz="14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Local server startup cost: 10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Remote query: SELECT NULL FROM `</a:t>
            </a:r>
            <a:r>
              <a:rPr lang="en-US" sz="1400" b="1" i="0" u="none" strike="noStrike" cap="none" dirty="0" err="1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`.`</a:t>
            </a:r>
            <a:r>
              <a:rPr lang="en-US" sz="1400" b="1" i="0" u="none" strike="noStrike" cap="none" dirty="0" err="1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(6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8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600"/>
            </a:pPr>
            <a:r>
              <a:rPr lang="en-US" sz="3000" dirty="0"/>
              <a:t>Connections 1/2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36BE8F-E6DC-2146-873D-C4E43E2BA79E}"/>
              </a:ext>
            </a:extLst>
          </p:cNvPr>
          <p:cNvGrpSpPr/>
          <p:nvPr/>
        </p:nvGrpSpPr>
        <p:grpSpPr>
          <a:xfrm>
            <a:off x="862362" y="1502297"/>
            <a:ext cx="10426837" cy="2970562"/>
            <a:chOff x="862362" y="1502297"/>
            <a:chExt cx="10426837" cy="2970562"/>
          </a:xfrm>
        </p:grpSpPr>
        <p:pic>
          <p:nvPicPr>
            <p:cNvPr id="177" name="Google Shape;177;p1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37974" y="2477159"/>
              <a:ext cx="1800000" cy="72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8" name="Google Shape;178;p1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89199" y="2477159"/>
              <a:ext cx="1800000" cy="72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sp>
          <p:nvSpPr>
            <p:cNvPr id="188" name="Google Shape;188;p17"/>
            <p:cNvSpPr/>
            <p:nvPr/>
          </p:nvSpPr>
          <p:spPr>
            <a:xfrm>
              <a:off x="862362" y="2477159"/>
              <a:ext cx="1800000" cy="72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Client</a:t>
              </a:r>
              <a:endParaRPr dirty="0"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6613586" y="2477159"/>
              <a:ext cx="1800000" cy="72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MySQL_FDW</a:t>
              </a:r>
              <a:endParaRPr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6F3E5E-FC3C-0C4A-B060-E8FA20677818}"/>
                </a:ext>
              </a:extLst>
            </p:cNvPr>
            <p:cNvSpPr/>
            <p:nvPr/>
          </p:nvSpPr>
          <p:spPr>
            <a:xfrm>
              <a:off x="1383720" y="2043287"/>
              <a:ext cx="3118244" cy="433872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C1BBDF7-A923-504A-A106-12D4D545594A}"/>
                </a:ext>
              </a:extLst>
            </p:cNvPr>
            <p:cNvSpPr/>
            <p:nvPr/>
          </p:nvSpPr>
          <p:spPr>
            <a:xfrm>
              <a:off x="4637974" y="2043289"/>
              <a:ext cx="2778826" cy="430764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DFF7012-8073-4B45-9DB9-F43FE9B3F886}"/>
                </a:ext>
              </a:extLst>
            </p:cNvPr>
            <p:cNvSpPr/>
            <p:nvPr/>
          </p:nvSpPr>
          <p:spPr>
            <a:xfrm>
              <a:off x="7552810" y="2043287"/>
              <a:ext cx="3118244" cy="430765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C1A30A2-9DCA-2248-8DE7-E5198B6EAB1B}"/>
                </a:ext>
              </a:extLst>
            </p:cNvPr>
            <p:cNvSpPr/>
            <p:nvPr/>
          </p:nvSpPr>
          <p:spPr>
            <a:xfrm>
              <a:off x="7597422" y="3206044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D577CD4-C28F-A94B-ADF4-F5001FB976FE}"/>
                </a:ext>
              </a:extLst>
            </p:cNvPr>
            <p:cNvSpPr/>
            <p:nvPr/>
          </p:nvSpPr>
          <p:spPr>
            <a:xfrm>
              <a:off x="4529202" y="3214929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38E827-79BB-0341-9675-758D88B76CE3}"/>
                </a:ext>
              </a:extLst>
            </p:cNvPr>
            <p:cNvSpPr/>
            <p:nvPr/>
          </p:nvSpPr>
          <p:spPr>
            <a:xfrm>
              <a:off x="1408808" y="3228807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34FE61-CE2D-B149-9F16-F544548644ED}"/>
                </a:ext>
              </a:extLst>
            </p:cNvPr>
            <p:cNvSpPr txBox="1"/>
            <p:nvPr/>
          </p:nvSpPr>
          <p:spPr>
            <a:xfrm>
              <a:off x="2271658" y="1673494"/>
              <a:ext cx="2089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PostgreSQL Query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5AB749-9254-1342-8C66-A3AEA89CDCC4}"/>
                </a:ext>
              </a:extLst>
            </p:cNvPr>
            <p:cNvSpPr txBox="1"/>
            <p:nvPr/>
          </p:nvSpPr>
          <p:spPr>
            <a:xfrm>
              <a:off x="5362222" y="1640876"/>
              <a:ext cx="16591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MySQL Query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9667B35-A343-BD49-A04E-F087E099128B}"/>
                </a:ext>
              </a:extLst>
            </p:cNvPr>
            <p:cNvSpPr txBox="1"/>
            <p:nvPr/>
          </p:nvSpPr>
          <p:spPr>
            <a:xfrm>
              <a:off x="8229600" y="1502297"/>
              <a:ext cx="22735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3. Connect to MySQL</a:t>
              </a:r>
              <a:br>
                <a:rPr lang="en-US" dirty="0"/>
              </a:br>
              <a:r>
                <a:rPr lang="en-US" dirty="0"/>
                <a:t>4. MySQL Query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9397DCB-00BE-2440-912B-7BD5143E5F43}"/>
                </a:ext>
              </a:extLst>
            </p:cNvPr>
            <p:cNvSpPr txBox="1"/>
            <p:nvPr/>
          </p:nvSpPr>
          <p:spPr>
            <a:xfrm>
              <a:off x="4466683" y="3948807"/>
              <a:ext cx="424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7. Results, converted to PostgreSQL’ tuples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9159F4-52A8-5A47-98B8-E7AF133A7DC3}"/>
                </a:ext>
              </a:extLst>
            </p:cNvPr>
            <p:cNvSpPr txBox="1"/>
            <p:nvPr/>
          </p:nvSpPr>
          <p:spPr>
            <a:xfrm>
              <a:off x="8753367" y="3949639"/>
              <a:ext cx="2089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5. Results</a:t>
              </a:r>
              <a:br>
                <a:rPr lang="en-US" dirty="0"/>
              </a:br>
              <a:r>
                <a:rPr lang="en-US" dirty="0"/>
                <a:t>6. Disconnect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832D3A-BA54-C84C-B526-3E08F9CB0E26}"/>
                </a:ext>
              </a:extLst>
            </p:cNvPr>
            <p:cNvSpPr txBox="1"/>
            <p:nvPr/>
          </p:nvSpPr>
          <p:spPr>
            <a:xfrm>
              <a:off x="2377072" y="4057360"/>
              <a:ext cx="2089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8. Results tuples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6571BA-0822-A74D-8A6B-81D6252F22FE}"/>
              </a:ext>
            </a:extLst>
          </p:cNvPr>
          <p:cNvSpPr txBox="1"/>
          <p:nvPr/>
        </p:nvSpPr>
        <p:spPr>
          <a:xfrm>
            <a:off x="2942842" y="2706262"/>
            <a:ext cx="61863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j-lt"/>
                <a:ea typeface="Exo 2"/>
                <a:cs typeface="Exo 2"/>
                <a:sym typeface="Exo 2"/>
              </a:rPr>
              <a:t>Do we really need to Disconnect / Connect on each query?</a:t>
            </a:r>
          </a:p>
          <a:p>
            <a:endParaRPr lang="en-US" sz="1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65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C2F8-03AB-F843-BD51-105BC78EC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Join Heterogeneous Databases Using PostgreSQL Foreign Data Wrappers</a:t>
            </a:r>
            <a:endParaRPr lang="en-US" sz="3733" b="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0"/>
              </a:spcBef>
              <a:buClr>
                <a:srgbClr val="535353"/>
              </a:buClr>
              <a:buSzPts val="1397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PostgreSQL FDW (SQL-MED)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3B11-BDF5-8D47-9FAA-1A2AEFB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Senior Database Architect - Percona LLC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July 03 – 06, 2019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B599F6B-B69F-634B-B241-AC2B4693F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" y="4926330"/>
            <a:ext cx="6419088" cy="925831"/>
          </a:xfrm>
          <a:prstGeom prst="rect">
            <a:avLst/>
          </a:prstGeom>
        </p:spPr>
      </p:pic>
      <p:pic>
        <p:nvPicPr>
          <p:cNvPr id="10" name="Picture 9" descr="A picture containing pool ball, wheel&#10;&#10;Description automatically generated">
            <a:extLst>
              <a:ext uri="{FF2B5EF4-FFF2-40B4-BE49-F238E27FC236}">
                <a16:creationId xmlns:a16="http://schemas.microsoft.com/office/drawing/2014/main" id="{1DDA4A52-4D68-954F-91D2-68A51D2A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580" y="126767"/>
            <a:ext cx="2792392" cy="79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56282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600"/>
            </a:pPr>
            <a:r>
              <a:rPr lang="en-US" sz="3000" dirty="0"/>
              <a:t>Connections 2/2</a:t>
            </a:r>
            <a:endParaRPr dirty="0"/>
          </a:p>
        </p:txBody>
      </p:sp>
      <p:pic>
        <p:nvPicPr>
          <p:cNvPr id="177" name="Google Shape;177;p1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974" y="2477159"/>
            <a:ext cx="1800000" cy="7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78" name="Google Shape;178;p1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9199" y="2477159"/>
            <a:ext cx="1800000" cy="7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188" name="Google Shape;188;p17"/>
          <p:cNvSpPr/>
          <p:nvPr/>
        </p:nvSpPr>
        <p:spPr>
          <a:xfrm>
            <a:off x="862362" y="2477159"/>
            <a:ext cx="1800000" cy="72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Exo 2"/>
              <a:buNone/>
            </a:pPr>
            <a:r>
              <a:rPr lang="en-US" sz="1067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Client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6613586" y="2477159"/>
            <a:ext cx="1800000" cy="72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Calibri"/>
              <a:buNone/>
            </a:pPr>
            <a:r>
              <a:rPr lang="en-US" sz="1067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MySQL FDW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6F3E5E-FC3C-0C4A-B060-E8FA20677818}"/>
              </a:ext>
            </a:extLst>
          </p:cNvPr>
          <p:cNvSpPr/>
          <p:nvPr/>
        </p:nvSpPr>
        <p:spPr>
          <a:xfrm>
            <a:off x="1383720" y="2043287"/>
            <a:ext cx="3118244" cy="433872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C1BBDF7-A923-504A-A106-12D4D545594A}"/>
              </a:ext>
            </a:extLst>
          </p:cNvPr>
          <p:cNvSpPr/>
          <p:nvPr/>
        </p:nvSpPr>
        <p:spPr>
          <a:xfrm>
            <a:off x="4637974" y="2043289"/>
            <a:ext cx="2778826" cy="430764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DDFF7012-8073-4B45-9DB9-F43FE9B3F886}"/>
              </a:ext>
            </a:extLst>
          </p:cNvPr>
          <p:cNvSpPr/>
          <p:nvPr/>
        </p:nvSpPr>
        <p:spPr>
          <a:xfrm>
            <a:off x="7552810" y="2043287"/>
            <a:ext cx="3118244" cy="430765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C1A30A2-9DCA-2248-8DE7-E5198B6EAB1B}"/>
              </a:ext>
            </a:extLst>
          </p:cNvPr>
          <p:cNvSpPr/>
          <p:nvPr/>
        </p:nvSpPr>
        <p:spPr>
          <a:xfrm>
            <a:off x="7597422" y="3206044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BD577CD4-C28F-A94B-ADF4-F5001FB976FE}"/>
              </a:ext>
            </a:extLst>
          </p:cNvPr>
          <p:cNvSpPr/>
          <p:nvPr/>
        </p:nvSpPr>
        <p:spPr>
          <a:xfrm>
            <a:off x="4529202" y="3214929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0538E827-79BB-0341-9675-758D88B76CE3}"/>
              </a:ext>
            </a:extLst>
          </p:cNvPr>
          <p:cNvSpPr/>
          <p:nvPr/>
        </p:nvSpPr>
        <p:spPr>
          <a:xfrm>
            <a:off x="1408808" y="3228807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4FE61-CE2D-B149-9F16-F544548644ED}"/>
              </a:ext>
            </a:extLst>
          </p:cNvPr>
          <p:cNvSpPr txBox="1"/>
          <p:nvPr/>
        </p:nvSpPr>
        <p:spPr>
          <a:xfrm>
            <a:off x="2265690" y="1483598"/>
            <a:ext cx="208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 PostgreSQL Query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5AB749-9254-1342-8C66-A3AEA89CDCC4}"/>
              </a:ext>
            </a:extLst>
          </p:cNvPr>
          <p:cNvSpPr txBox="1"/>
          <p:nvPr/>
        </p:nvSpPr>
        <p:spPr>
          <a:xfrm>
            <a:off x="5343727" y="1486987"/>
            <a:ext cx="165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2. MySQL Query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667B35-A343-BD49-A04E-F087E099128B}"/>
              </a:ext>
            </a:extLst>
          </p:cNvPr>
          <p:cNvSpPr txBox="1"/>
          <p:nvPr/>
        </p:nvSpPr>
        <p:spPr>
          <a:xfrm>
            <a:off x="7002914" y="1286853"/>
            <a:ext cx="370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 Find Connection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3.2 Failed to find - Connect to MySQL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4. MySQL Query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397DCB-00BE-2440-912B-7BD5143E5F43}"/>
              </a:ext>
            </a:extLst>
          </p:cNvPr>
          <p:cNvSpPr txBox="1"/>
          <p:nvPr/>
        </p:nvSpPr>
        <p:spPr>
          <a:xfrm>
            <a:off x="4651200" y="3935816"/>
            <a:ext cx="309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6. Results, (PostgreSQL tuples)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9159F4-52A8-5A47-98B8-E7AF133A7DC3}"/>
              </a:ext>
            </a:extLst>
          </p:cNvPr>
          <p:cNvSpPr txBox="1"/>
          <p:nvPr/>
        </p:nvSpPr>
        <p:spPr>
          <a:xfrm>
            <a:off x="8753367" y="3949639"/>
            <a:ext cx="208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5. Results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9832D3A-BA54-C84C-B526-3E08F9CB0E26}"/>
              </a:ext>
            </a:extLst>
          </p:cNvPr>
          <p:cNvSpPr txBox="1"/>
          <p:nvPr/>
        </p:nvSpPr>
        <p:spPr>
          <a:xfrm>
            <a:off x="2377072" y="4057360"/>
            <a:ext cx="208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7. Results tuples</a:t>
            </a:r>
          </a:p>
        </p:txBody>
      </p:sp>
    </p:spTree>
    <p:extLst>
      <p:ext uri="{BB962C8B-B14F-4D97-AF65-F5344CB8AC3E}">
        <p14:creationId xmlns:p14="http://schemas.microsoft.com/office/powerpoint/2010/main" val="357627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DML Support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BCADC-B5E2-8E42-8D02-0B3A68E36DA2}"/>
              </a:ext>
            </a:extLst>
          </p:cNvPr>
          <p:cNvSpPr txBox="1"/>
          <p:nvPr/>
        </p:nvSpPr>
        <p:spPr>
          <a:xfrm>
            <a:off x="108000" y="972000"/>
            <a:ext cx="88892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4792" lvl="0" indent="-304792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•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PostgreSQL has DML support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2" lvl="0" indent="-304792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•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There are a number of Foreign Data Wrappers that support DML such as: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 err="1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postgres_fdw</a:t>
            </a: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 err="1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mysql_fdw</a:t>
            </a: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 err="1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oracle_fdw</a:t>
            </a: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51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DE04E9-5CC3-F94E-8384-7F341C7C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92" y="0"/>
            <a:ext cx="10515600" cy="1373379"/>
          </a:xfrm>
        </p:spPr>
        <p:txBody>
          <a:bodyPr>
            <a:normAutofit/>
          </a:bodyPr>
          <a:lstStyle/>
          <a:p>
            <a:r>
              <a:rPr lang="en-US" sz="3000" dirty="0"/>
              <a:t>Questions?</a:t>
            </a:r>
          </a:p>
        </p:txBody>
      </p:sp>
      <p:sp>
        <p:nvSpPr>
          <p:cNvPr id="289" name="Google Shape;289;p29"/>
          <p:cNvSpPr txBox="1">
            <a:spLocks noGrp="1"/>
          </p:cNvSpPr>
          <p:nvPr>
            <p:ph type="body" idx="1"/>
          </p:nvPr>
        </p:nvSpPr>
        <p:spPr>
          <a:xfrm>
            <a:off x="5990492" y="1723292"/>
            <a:ext cx="5257800" cy="4079933"/>
          </a:xfrm>
        </p:spPr>
        <p:txBody>
          <a:bodyPr>
            <a:normAutofit/>
          </a:bodyPr>
          <a:lstStyle/>
          <a:p>
            <a:pPr lvl="0"/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“Poor leaders rarely ask questions of themselves or others. Good leaders, on the other hand, ask many questions. Great leaders ask the great questions.” </a:t>
            </a:r>
          </a:p>
          <a:p>
            <a:pPr lvl="0"/>
            <a:endParaRPr lang="en-US" sz="1200" b="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Michael Marquardt author of </a:t>
            </a:r>
            <a:b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Leading with Questions</a:t>
            </a:r>
            <a:endParaRPr lang="en-US" sz="1200" b="0" i="1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90" name="Google Shape;290;p2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22</a:t>
            </a:fld>
            <a:endParaRPr lang="en-US"/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979C192B-AB3E-4A43-876C-CA05D21D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80" y="1848977"/>
            <a:ext cx="5194300" cy="37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57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Why? Accessing Data From Multiple Sources</a:t>
            </a:r>
            <a:endParaRPr sz="3000" dirty="0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108000" y="972000"/>
            <a:ext cx="11880000" cy="445485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SELECT * from multiple “Database Engines” and generate results?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08000" y="1543167"/>
            <a:ext cx="11880000" cy="4653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97" name="Google Shape;97;p1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926" y="1741314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98" name="Google Shape;98;p1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2433" y="1816548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99" name="Google Shape;99;p1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00467" y="3283992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0" name="Google Shape;100;p14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2976" y="3137502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1" name="Google Shape;101;p14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02976" y="4580328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2" name="Google Shape;102;p14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55701" y="4677620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02501" y="5036846"/>
            <a:ext cx="108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1122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74410" y="141191"/>
            <a:ext cx="11625943" cy="481700"/>
          </a:xfrm>
        </p:spPr>
        <p:txBody>
          <a:bodyPr>
            <a:normAutofit fontScale="90000"/>
          </a:bodyPr>
          <a:lstStyle/>
          <a:p>
            <a:pPr lvl="0"/>
            <a:r>
              <a:rPr lang="en-US" sz="3000" dirty="0"/>
              <a:t>Application Architecture 1/2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FA72B-BC30-354B-8E31-CA0C3D85FDDC}"/>
              </a:ext>
            </a:extLst>
          </p:cNvPr>
          <p:cNvGrpSpPr/>
          <p:nvPr/>
        </p:nvGrpSpPr>
        <p:grpSpPr>
          <a:xfrm>
            <a:off x="156000" y="1088120"/>
            <a:ext cx="11880000" cy="5040000"/>
            <a:chOff x="156000" y="1342644"/>
            <a:chExt cx="11880000" cy="5040000"/>
          </a:xfrm>
        </p:grpSpPr>
        <p:sp>
          <p:nvSpPr>
            <p:cNvPr id="110" name="Google Shape;110;p15"/>
            <p:cNvSpPr/>
            <p:nvPr/>
          </p:nvSpPr>
          <p:spPr>
            <a:xfrm>
              <a:off x="156000" y="1342644"/>
              <a:ext cx="11880000" cy="50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1800"/>
                <a:buFont typeface="Exo 2"/>
                <a:buNone/>
              </a:pPr>
              <a:endParaRPr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6237144" y="1547300"/>
              <a:ext cx="1429890" cy="523999"/>
            </a:xfrm>
            <a:prstGeom prst="roundRect">
              <a:avLst>
                <a:gd name="adj" fmla="val 12472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libmysqlclient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6237144" y="2345673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Libpq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237144" y="3144046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libmongo</a:t>
              </a: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-c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6237144" y="3942419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6237144" y="5539166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ODBC</a:t>
              </a:r>
              <a:endParaRPr sz="1100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56191" y="1458812"/>
              <a:ext cx="2276044" cy="4807665"/>
            </a:xfrm>
            <a:prstGeom prst="rect">
              <a:avLst/>
            </a:prstGeom>
            <a:solidFill>
              <a:srgbClr val="EDEDED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468013" y="2255019"/>
              <a:ext cx="210508" cy="3594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U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R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 dirty="0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T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N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71426" y="1501742"/>
              <a:ext cx="897587" cy="4661980"/>
            </a:xfrm>
            <a:prstGeom prst="rect">
              <a:avLst/>
            </a:prstGeom>
            <a:solidFill>
              <a:srgbClr val="CACACA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Join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814907" y="1501743"/>
              <a:ext cx="823942" cy="4661979"/>
            </a:xfrm>
            <a:prstGeom prst="rect">
              <a:avLst/>
            </a:prstGeom>
            <a:solidFill>
              <a:srgbClr val="CACACA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0C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841663" y="2345674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 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841663" y="3144047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MongoDB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841663" y="3942419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841663" y="4740792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41663" y="1547301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MySQL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67"/>
                <a:buFont typeface="Exo 2"/>
                <a:buNone/>
              </a:pPr>
              <a:r>
                <a:rPr lang="en-US" sz="6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41663" y="5539166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3"/>
                <a:buFont typeface="Exo 2"/>
                <a:buNone/>
              </a:pPr>
              <a:r>
                <a:rPr lang="en-US" sz="933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6" name="Google Shape;126;p15"/>
            <p:cNvCxnSpPr/>
            <p:nvPr/>
          </p:nvCxnSpPr>
          <p:spPr>
            <a:xfrm>
              <a:off x="2638850" y="1855245"/>
              <a:ext cx="3598292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27" name="Google Shape;127;p15"/>
            <p:cNvSpPr/>
            <p:nvPr/>
          </p:nvSpPr>
          <p:spPr>
            <a:xfrm>
              <a:off x="6237144" y="4740792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8" name="Google Shape;128;p15"/>
            <p:cNvCxnSpPr/>
            <p:nvPr/>
          </p:nvCxnSpPr>
          <p:spPr>
            <a:xfrm>
              <a:off x="2638850" y="2628826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9" name="Google Shape;129;p15"/>
            <p:cNvCxnSpPr/>
            <p:nvPr/>
          </p:nvCxnSpPr>
          <p:spPr>
            <a:xfrm>
              <a:off x="2638850" y="3418415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0" name="Google Shape;130;p15"/>
            <p:cNvCxnSpPr/>
            <p:nvPr/>
          </p:nvCxnSpPr>
          <p:spPr>
            <a:xfrm>
              <a:off x="2619111" y="4230602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1" name="Google Shape;131;p15"/>
            <p:cNvCxnSpPr/>
            <p:nvPr/>
          </p:nvCxnSpPr>
          <p:spPr>
            <a:xfrm>
              <a:off x="2638850" y="5034184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2" name="Google Shape;132;p15"/>
            <p:cNvCxnSpPr/>
            <p:nvPr/>
          </p:nvCxnSpPr>
          <p:spPr>
            <a:xfrm>
              <a:off x="2732233" y="5816594"/>
              <a:ext cx="3504910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3" name="Google Shape;133;p15"/>
            <p:cNvCxnSpPr/>
            <p:nvPr/>
          </p:nvCxnSpPr>
          <p:spPr>
            <a:xfrm>
              <a:off x="7675422" y="1814712"/>
              <a:ext cx="2563700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4" name="Google Shape;134;p15"/>
            <p:cNvCxnSpPr/>
            <p:nvPr/>
          </p:nvCxnSpPr>
          <p:spPr>
            <a:xfrm>
              <a:off x="7675422" y="2664623"/>
              <a:ext cx="256002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5" name="Google Shape;135;p15"/>
            <p:cNvCxnSpPr/>
            <p:nvPr/>
          </p:nvCxnSpPr>
          <p:spPr>
            <a:xfrm>
              <a:off x="7675422" y="3414714"/>
              <a:ext cx="256002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6" name="Google Shape;136;p15"/>
            <p:cNvCxnSpPr/>
            <p:nvPr/>
          </p:nvCxnSpPr>
          <p:spPr>
            <a:xfrm>
              <a:off x="7675422" y="4234276"/>
              <a:ext cx="1176603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7" name="Google Shape;137;p15"/>
            <p:cNvCxnSpPr/>
            <p:nvPr/>
          </p:nvCxnSpPr>
          <p:spPr>
            <a:xfrm>
              <a:off x="7667034" y="5043614"/>
              <a:ext cx="119634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8" name="Google Shape;138;p15"/>
            <p:cNvCxnSpPr/>
            <p:nvPr/>
          </p:nvCxnSpPr>
          <p:spPr>
            <a:xfrm>
              <a:off x="7667034" y="5835390"/>
              <a:ext cx="2596575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pic>
          <p:nvPicPr>
            <p:cNvPr id="139" name="Google Shape;139;p1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62250" y="2345673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0" name="Google Shape;140;p1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62250" y="154730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1" name="Google Shape;141;p15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262250" y="3144046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2" name="Google Shape;142;p15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262250" y="4316237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3" name="Google Shape;143;p15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62937" y="4740792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4" name="Google Shape;144;p15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62937" y="3942418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5" name="Google Shape;145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262250" y="5539165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4167525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lvl="0"/>
            <a:r>
              <a:rPr lang="en-US" sz="3600" dirty="0"/>
              <a:t>SQL-MED - Management of External Data</a:t>
            </a:r>
            <a:endParaRPr sz="3600" b="1" i="0" u="none" strike="noStrike" cap="none" dirty="0">
              <a:solidFill>
                <a:srgbClr val="262F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u="sng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https://</a:t>
            </a:r>
            <a:r>
              <a:rPr lang="en-US" u="sng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wiki.postgresql.org</a:t>
            </a:r>
            <a:r>
              <a:rPr lang="en-US" u="sng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/wiki/</a:t>
            </a:r>
            <a:r>
              <a:rPr lang="en-US" u="sng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Foreign_data_wrappers</a:t>
            </a:r>
            <a:endParaRPr lang="en-US" u="sng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idx="4294967295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206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133106" y="294204"/>
            <a:ext cx="11943280" cy="462542"/>
          </a:xfrm>
        </p:spPr>
        <p:txBody>
          <a:bodyPr>
            <a:normAutofit fontScale="90000"/>
          </a:bodyPr>
          <a:lstStyle/>
          <a:p>
            <a:pPr lvl="0"/>
            <a:r>
              <a:rPr lang="en-US" sz="3000" dirty="0"/>
              <a:t>SQL-MED - Management of External Data</a:t>
            </a:r>
          </a:p>
        </p:txBody>
      </p:sp>
      <p:sp>
        <p:nvSpPr>
          <p:cNvPr id="152" name="Google Shape;152;p16"/>
          <p:cNvSpPr txBox="1"/>
          <p:nvPr/>
        </p:nvSpPr>
        <p:spPr>
          <a:xfrm>
            <a:off x="108000" y="4320000"/>
            <a:ext cx="1188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1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Now there are many </a:t>
            </a:r>
            <a:r>
              <a:rPr lang="en-US" sz="28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FDWs</a:t>
            </a:r>
            <a:r>
              <a:rPr lang="en-US" sz="2800" b="0" i="1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implemented by other people</a:t>
            </a:r>
            <a:endParaRPr sz="2800" b="0" i="1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lang="en-US" sz="2800" b="0" i="1" u="none" strike="noStrike" cap="none" dirty="0">
                <a:solidFill>
                  <a:srgbClr val="00B0F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https://wiki.postgresql.org/wiki/Foreign_data_wrappers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152;p16">
            <a:extLst>
              <a:ext uri="{FF2B5EF4-FFF2-40B4-BE49-F238E27FC236}">
                <a16:creationId xmlns:a16="http://schemas.microsoft.com/office/drawing/2014/main" id="{C7FA701E-79F0-2040-B261-917E857D8DCF}"/>
              </a:ext>
            </a:extLst>
          </p:cNvPr>
          <p:cNvSpPr txBox="1"/>
          <p:nvPr/>
        </p:nvSpPr>
        <p:spPr>
          <a:xfrm>
            <a:off x="108000" y="972000"/>
            <a:ext cx="11880000" cy="32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SQL standard, it is defined by ISO/IEC 9075-9:2008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SQL/MED provides extensions to SQL that define FDW ( Foreign Data Wrapper)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PostgreSQL start implementing in its core since PostgreSQL Version 9.1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PostgreSQL community builds PostgreSQL FDW called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postgresql_fdw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3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7"/>
          <p:cNvGrpSpPr/>
          <p:nvPr/>
        </p:nvGrpSpPr>
        <p:grpSpPr>
          <a:xfrm>
            <a:off x="108000" y="972000"/>
            <a:ext cx="11880000" cy="5040000"/>
            <a:chOff x="262800" y="864000"/>
            <a:chExt cx="11520000" cy="5040000"/>
          </a:xfrm>
        </p:grpSpPr>
        <p:sp>
          <p:nvSpPr>
            <p:cNvPr id="158" name="Google Shape;158;p17"/>
            <p:cNvSpPr/>
            <p:nvPr/>
          </p:nvSpPr>
          <p:spPr>
            <a:xfrm>
              <a:off x="262800" y="864000"/>
              <a:ext cx="11520000" cy="50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1800"/>
                <a:buFont typeface="Exo 2"/>
                <a:buNone/>
              </a:pPr>
              <a:endParaRPr sz="1800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6248071" y="1106032"/>
              <a:ext cx="1440000" cy="540000"/>
            </a:xfrm>
            <a:prstGeom prst="roundRect">
              <a:avLst>
                <a:gd name="adj" fmla="val 12472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libmysqlclient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248071" y="1928784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Libpq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248071" y="2751536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libmongo</a:t>
              </a: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-c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248071" y="3574288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248071" y="5219793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ODBC</a:t>
              </a:r>
              <a:endParaRPr sz="1100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cxnSp>
          <p:nvCxnSpPr>
            <p:cNvPr id="164" name="Google Shape;164;p17"/>
            <p:cNvCxnSpPr/>
            <p:nvPr/>
          </p:nvCxnSpPr>
          <p:spPr>
            <a:xfrm>
              <a:off x="5534280" y="1410469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65" name="Google Shape;165;p17"/>
            <p:cNvSpPr/>
            <p:nvPr/>
          </p:nvSpPr>
          <p:spPr>
            <a:xfrm>
              <a:off x="6248071" y="4397040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6" name="Google Shape;166;p17"/>
            <p:cNvCxnSpPr/>
            <p:nvPr/>
          </p:nvCxnSpPr>
          <p:spPr>
            <a:xfrm>
              <a:off x="5529599" y="2192501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7" name="Google Shape;167;p17"/>
            <p:cNvCxnSpPr/>
            <p:nvPr/>
          </p:nvCxnSpPr>
          <p:spPr>
            <a:xfrm>
              <a:off x="5534280" y="3030469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" name="Google Shape;168;p17"/>
            <p:cNvCxnSpPr/>
            <p:nvPr/>
          </p:nvCxnSpPr>
          <p:spPr>
            <a:xfrm>
              <a:off x="5534280" y="3867457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9" name="Google Shape;169;p17"/>
            <p:cNvCxnSpPr/>
            <p:nvPr/>
          </p:nvCxnSpPr>
          <p:spPr>
            <a:xfrm>
              <a:off x="5534280" y="4695577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0" name="Google Shape;170;p17"/>
            <p:cNvCxnSpPr/>
            <p:nvPr/>
          </p:nvCxnSpPr>
          <p:spPr>
            <a:xfrm>
              <a:off x="5534280" y="5501878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1" name="Google Shape;171;p17"/>
            <p:cNvCxnSpPr/>
            <p:nvPr/>
          </p:nvCxnSpPr>
          <p:spPr>
            <a:xfrm>
              <a:off x="7696519" y="1381610"/>
              <a:ext cx="2581826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2" name="Google Shape;172;p17"/>
            <p:cNvCxnSpPr/>
            <p:nvPr/>
          </p:nvCxnSpPr>
          <p:spPr>
            <a:xfrm>
              <a:off x="7696519" y="2257474"/>
              <a:ext cx="2578121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" name="Google Shape;173;p17"/>
            <p:cNvCxnSpPr/>
            <p:nvPr/>
          </p:nvCxnSpPr>
          <p:spPr>
            <a:xfrm>
              <a:off x="7696519" y="3030469"/>
              <a:ext cx="2578121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" name="Google Shape;174;p17"/>
            <p:cNvCxnSpPr/>
            <p:nvPr/>
          </p:nvCxnSpPr>
          <p:spPr>
            <a:xfrm>
              <a:off x="7696519" y="3875057"/>
              <a:ext cx="1184922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" name="Google Shape;175;p17"/>
            <p:cNvCxnSpPr/>
            <p:nvPr/>
          </p:nvCxnSpPr>
          <p:spPr>
            <a:xfrm>
              <a:off x="7688071" y="4709109"/>
              <a:ext cx="12048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6" name="Google Shape;176;p17"/>
            <p:cNvCxnSpPr/>
            <p:nvPr/>
          </p:nvCxnSpPr>
          <p:spPr>
            <a:xfrm>
              <a:off x="7688071" y="5525062"/>
              <a:ext cx="2614934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pic>
          <p:nvPicPr>
            <p:cNvPr id="177" name="Google Shape;177;p1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01638" y="1928784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8" name="Google Shape;178;p1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01637" y="1106032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9" name="Google Shape;179;p1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01636" y="2751536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0" name="Google Shape;180;p17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301636" y="409208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1" name="Google Shape;181;p17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92431" y="439704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2" name="Google Shape;182;p17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92431" y="3574288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3" name="Google Shape;183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301636" y="5219793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84" name="Google Shape;184;p17"/>
            <p:cNvSpPr/>
            <p:nvPr/>
          </p:nvSpPr>
          <p:spPr>
            <a:xfrm>
              <a:off x="2546580" y="957600"/>
              <a:ext cx="2964294" cy="48060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3670332" y="953794"/>
              <a:ext cx="1680680" cy="4805999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 </a:t>
              </a:r>
              <a:endParaRPr sz="1467" b="0" i="0" u="none" strike="noStrike" cap="none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406800" y="957600"/>
              <a:ext cx="1620222" cy="48060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421200" y="1576698"/>
              <a:ext cx="211996" cy="370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U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R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T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N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936177" y="1894589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 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936177" y="2717341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MongoDB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936177" y="3540093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Spark</a:t>
              </a:r>
              <a:endParaRPr sz="1067" b="0" i="0" u="none" strike="sngStrike" cap="none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936177" y="4362845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Hive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936177" y="1071837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MySQL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67"/>
                <a:buFont typeface="Exo 2"/>
                <a:buNone/>
              </a:pPr>
              <a:r>
                <a:rPr lang="en-US" sz="6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936177" y="5185598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3"/>
                <a:buFont typeface="Exo 2"/>
                <a:buNone/>
              </a:pPr>
              <a:r>
                <a:rPr lang="en-US" sz="933" b="0" i="0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Clickhouse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sngStrike" cap="none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4" name="Google Shape;194;p17"/>
            <p:cNvCxnSpPr/>
            <p:nvPr/>
          </p:nvCxnSpPr>
          <p:spPr>
            <a:xfrm>
              <a:off x="2050637" y="3313559"/>
              <a:ext cx="4428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95" name="Google Shape;195;p17"/>
            <p:cNvSpPr/>
            <p:nvPr/>
          </p:nvSpPr>
          <p:spPr>
            <a:xfrm>
              <a:off x="4201438" y="1928784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postgres_fdw 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4201438" y="2751536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mogo_fdw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4201438" y="3574288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hdfs_fdw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4201438" y="4397040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hdfs_fdw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4201438" y="1106032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mysql_fdw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201438" y="5219793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file_fdw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1" name="Google Shape;201;p17"/>
            <p:cNvSpPr txBox="1"/>
            <p:nvPr/>
          </p:nvSpPr>
          <p:spPr>
            <a:xfrm>
              <a:off x="3217674" y="2253999"/>
              <a:ext cx="211996" cy="2350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</a:t>
              </a:r>
              <a:endParaRPr sz="1467" b="0" i="0" u="none" strike="noStrike" cap="none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</p:grp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186133" y="514"/>
            <a:ext cx="11625943" cy="1034467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Application Architecture 2/2</a:t>
            </a:r>
          </a:p>
        </p:txBody>
      </p:sp>
    </p:spTree>
    <p:extLst>
      <p:ext uri="{BB962C8B-B14F-4D97-AF65-F5344CB8AC3E}">
        <p14:creationId xmlns:p14="http://schemas.microsoft.com/office/powerpoint/2010/main" val="422638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87928" y="-193718"/>
            <a:ext cx="10515600" cy="1373379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Example</a:t>
            </a:r>
          </a:p>
        </p:txBody>
      </p:sp>
      <p:sp>
        <p:nvSpPr>
          <p:cNvPr id="208" name="Google Shape;208;p18"/>
          <p:cNvSpPr/>
          <p:nvPr/>
        </p:nvSpPr>
        <p:spPr>
          <a:xfrm>
            <a:off x="180000" y="1010484"/>
            <a:ext cx="11520000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100" b="0" i="0" u="none" strike="noStrike" cap="none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680400" y="1620437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 dirty="0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US States  / Cities</a:t>
            </a:r>
            <a:endParaRPr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680400" y="3294783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Countries  / Country</a:t>
            </a:r>
            <a:endParaRPr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680400" y="4971983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Flight Information</a:t>
            </a:r>
            <a:endParaRPr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1620437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32947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" name="Google Shape;2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49719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" name="Google Shape;215;p18"/>
          <p:cNvSpPr txBox="1"/>
          <p:nvPr/>
        </p:nvSpPr>
        <p:spPr>
          <a:xfrm>
            <a:off x="8917626" y="1620425"/>
            <a:ext cx="25062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pg_tbl_states</a:t>
            </a:r>
            <a:endParaRPr sz="1100" b="0" i="0" u="none" strike="noStrike" cap="none">
              <a:solidFill>
                <a:schemeClr val="lt1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8912550" y="3176950"/>
            <a:ext cx="2506200" cy="7641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 dirty="0" err="1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mysql_tbl_continents</a:t>
            </a:r>
            <a:endParaRPr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 dirty="0" err="1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mysql_tbl_countries</a:t>
            </a:r>
            <a:endParaRPr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8917625" y="5057325"/>
            <a:ext cx="2563200" cy="3693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clickhouse_tbl_ontime</a:t>
            </a:r>
            <a:endParaRPr sz="1100" b="0" i="0" u="none" strike="noStrike" cap="none">
              <a:solidFill>
                <a:schemeClr val="lt1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pic>
        <p:nvPicPr>
          <p:cNvPr id="218" name="Google Shape;218;p1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5649" y="1620437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219" name="Google Shape;219;p1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5649" y="32947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220" name="Google Shape;22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5649" y="49719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2883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>
          <a:xfrm>
            <a:off x="99651" y="-170272"/>
            <a:ext cx="10515600" cy="1373379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Setup </a:t>
            </a:r>
            <a:r>
              <a:rPr lang="en-US" sz="3000" dirty="0" err="1"/>
              <a:t>mysqldb_fdw</a:t>
            </a:r>
            <a:r>
              <a:rPr lang="en-US" sz="3000" dirty="0"/>
              <a:t> (MySQL)</a:t>
            </a:r>
          </a:p>
        </p:txBody>
      </p:sp>
      <p:sp>
        <p:nvSpPr>
          <p:cNvPr id="226" name="Google Shape;226;p19"/>
          <p:cNvSpPr/>
          <p:nvPr/>
        </p:nvSpPr>
        <p:spPr>
          <a:xfrm>
            <a:off x="107999" y="972000"/>
            <a:ext cx="1188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EXTENSION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mysqldb_fdw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b="0" i="1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108000" y="1580128"/>
            <a:ext cx="11880000" cy="1324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SERVER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endParaRPr sz="1600" b="0" i="1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0" i="1" u="none" strike="noStrike" cap="none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 DATA WRAPPER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mysqldb_fdw</a:t>
            </a:r>
            <a:endParaRPr sz="1600" b="0" i="1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0" i="1" u="none" strike="noStrike" cap="none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lang="en-US" sz="16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'127.0.0.1',</a:t>
            </a:r>
            <a:endParaRPr sz="1600" b="0" i="1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600" b="1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-US" sz="16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'3306’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90A"/>
              </a:buClr>
              <a:buSzPts val="1600"/>
              <a:buFont typeface="Exo 2"/>
              <a:buNone/>
            </a:pPr>
            <a:endParaRPr sz="1600" b="0" i="1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108000" y="2989836"/>
            <a:ext cx="118800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USER MAPPING FOR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Exo 2"/>
              <a:buNone/>
            </a:pPr>
            <a:r>
              <a:rPr lang="en-US" sz="1500" b="0" i="1" u="none" strike="noStrike" cap="none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               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SERVER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'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mysql_user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'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mysql_pass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229" name="Google Shape;229;p19"/>
          <p:cNvSpPr/>
          <p:nvPr/>
        </p:nvSpPr>
        <p:spPr>
          <a:xfrm>
            <a:off x="107999" y="3905742"/>
            <a:ext cx="5832001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TABLE </a:t>
            </a:r>
            <a:r>
              <a:rPr lang="en-US" sz="16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mysql_tbl_continents</a:t>
            </a:r>
            <a:endParaRPr sz="1600" b="0" i="1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VARCHAR(2),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VARCHAR(255)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) SERVER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OPTIONS(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’)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1C28B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6035040" y="3905742"/>
            <a:ext cx="595296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CREATE </a:t>
            </a:r>
            <a:r>
              <a:rPr lang="en-US" sz="1500" b="1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TABLE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mysql_tbl_countries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VARCHAR(2),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VARCHAR(255),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full_name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VARCHAR(255),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iso3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CHAR(3),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   INTEGER,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continent_code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 VARCHAR(2)</a:t>
            </a:r>
            <a:b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) SERVER </a:t>
            </a:r>
            <a:r>
              <a:rPr lang="en-US" sz="15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mysql_svr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OPTIONS (</a:t>
            </a:r>
            <a:r>
              <a:rPr lang="en-US" sz="1500" b="1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dbname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‘</a:t>
            </a:r>
            <a:r>
              <a:rPr lang="en-US" sz="1500" b="0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’)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507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Percona-Deck">
  <a:themeElements>
    <a:clrScheme name="Percona Pop">
      <a:dk1>
        <a:srgbClr val="1B2024"/>
      </a:dk1>
      <a:lt1>
        <a:srgbClr val="FFFFFF"/>
      </a:lt1>
      <a:dk2>
        <a:srgbClr val="1B2024"/>
      </a:dk2>
      <a:lt2>
        <a:srgbClr val="FFFFFF"/>
      </a:lt2>
      <a:accent1>
        <a:srgbClr val="BF3300"/>
      </a:accent1>
      <a:accent2>
        <a:srgbClr val="F06400"/>
      </a:accent2>
      <a:accent3>
        <a:srgbClr val="13BAA9"/>
      </a:accent3>
      <a:accent4>
        <a:srgbClr val="73411D"/>
      </a:accent4>
      <a:accent5>
        <a:srgbClr val="77AD0A"/>
      </a:accent5>
      <a:accent6>
        <a:srgbClr val="6118A8"/>
      </a:accent6>
      <a:hlink>
        <a:srgbClr val="0563C1"/>
      </a:hlink>
      <a:folHlink>
        <a:srgbClr val="AA2B6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cona_Power_Point_Template_1-19" id="{4850E358-4190-E441-9AAD-EEF304E70BF7}" vid="{42C64341-5823-094E-954D-C54BDB35A5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1315</Words>
  <Application>Microsoft Macintosh PowerPoint</Application>
  <PresentationFormat>Widescreen</PresentationFormat>
  <Paragraphs>307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.AppleSystemUIFont</vt:lpstr>
      <vt:lpstr>Franklin Gothic Medium</vt:lpstr>
      <vt:lpstr>Calibri</vt:lpstr>
      <vt:lpstr>Exo 2</vt:lpstr>
      <vt:lpstr>Arial</vt:lpstr>
      <vt:lpstr>Courier New</vt:lpstr>
      <vt:lpstr>.LucidaGrandeUI</vt:lpstr>
      <vt:lpstr>Percona-Deck</vt:lpstr>
      <vt:lpstr>PowerPoint Presentation</vt:lpstr>
      <vt:lpstr>Join Heterogeneous Databases Using PostgreSQL Foreign Data Wrappers</vt:lpstr>
      <vt:lpstr>Why? Accessing Data From Multiple Sources</vt:lpstr>
      <vt:lpstr>Application Architecture 1/2</vt:lpstr>
      <vt:lpstr>SQL-MED - Management of External Data</vt:lpstr>
      <vt:lpstr>SQL-MED - Management of External Data</vt:lpstr>
      <vt:lpstr>Application Architecture 2/2</vt:lpstr>
      <vt:lpstr>Example</vt:lpstr>
      <vt:lpstr>Setup mysqldb_fdw (MySQL)</vt:lpstr>
      <vt:lpstr> Setup clickhousedb_fdw (ClickHouse)</vt:lpstr>
      <vt:lpstr>SELECT Data From MySQL Using mysqldb_fdw 1/2</vt:lpstr>
      <vt:lpstr>SELECT Data From MySQL Using mysqldb_fdw 2/2</vt:lpstr>
      <vt:lpstr>SELECT Data From Clickhouse Using clickhousedb_fdw</vt:lpstr>
      <vt:lpstr>Join ClickHouse, MySQL and PostgreSQL Using FDW</vt:lpstr>
      <vt:lpstr>EXPLAIN: Join ClickHouse, MySQL and PostgreSQL</vt:lpstr>
      <vt:lpstr>Push Down – A Performance Feature</vt:lpstr>
      <vt:lpstr>PostgreSQL Foreign Data Wrapper - JOIN Push Down </vt:lpstr>
      <vt:lpstr>PostgreSQL Foreign Data Wrapper - Aggregate Push Down</vt:lpstr>
      <vt:lpstr>Connections 1/2</vt:lpstr>
      <vt:lpstr>Connections 2/2</vt:lpstr>
      <vt:lpstr>DML Support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Title</dc:title>
  <dc:creator>david avery</dc:creator>
  <cp:lastModifiedBy>Ibrar Ahmed</cp:lastModifiedBy>
  <cp:revision>14</cp:revision>
  <cp:lastPrinted>2016-10-06T15:21:12Z</cp:lastPrinted>
  <dcterms:created xsi:type="dcterms:W3CDTF">2019-01-09T22:21:27Z</dcterms:created>
  <dcterms:modified xsi:type="dcterms:W3CDTF">2019-07-09T02:14:47Z</dcterms:modified>
</cp:coreProperties>
</file>